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1088003" r:id="rId3"/>
    <p:sldId id="11088004" r:id="rId5"/>
    <p:sldId id="11088025" r:id="rId6"/>
    <p:sldId id="11088026" r:id="rId7"/>
  </p:sldIdLst>
  <p:sldSz cx="24384000" cy="13716000"/>
  <p:notesSz cx="9144000" cy="6858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4CC"/>
    <a:srgbClr val="E5EDF6"/>
    <a:srgbClr val="CBD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>
        <p:scale>
          <a:sx n="58" d="100"/>
          <a:sy n="58" d="100"/>
        </p:scale>
        <p:origin x="972" y="-15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52950" y="642938"/>
            <a:ext cx="3086100" cy="173593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219200" y="2475309"/>
            <a:ext cx="9753600" cy="2025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885432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905979" y="4885432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552950" y="642938"/>
            <a:ext cx="3086100" cy="1736725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76" y="504978"/>
            <a:ext cx="23413022" cy="12566628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10485364" y="7083808"/>
            <a:ext cx="1440000" cy="1440000"/>
          </a:xfrm>
          <a:prstGeom prst="roundRect">
            <a:avLst>
              <a:gd name="adj" fmla="val 0"/>
            </a:avLst>
          </a:prstGeom>
          <a:solidFill>
            <a:srgbClr val="6A8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操</a:t>
            </a:r>
            <a:endParaRPr lang="zh-CN" altLang="en-US" sz="7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12453885" y="7083808"/>
            <a:ext cx="1440000" cy="1440000"/>
          </a:xfrm>
          <a:prstGeom prst="roundRect">
            <a:avLst>
              <a:gd name="adj" fmla="val 0"/>
            </a:avLst>
          </a:prstGeom>
          <a:solidFill>
            <a:srgbClr val="6A8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</a:t>
            </a:r>
            <a:endParaRPr lang="zh-CN" altLang="en-US" sz="7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14422406" y="7083808"/>
            <a:ext cx="1440000" cy="1440000"/>
          </a:xfrm>
          <a:prstGeom prst="roundRect">
            <a:avLst>
              <a:gd name="adj" fmla="val 0"/>
            </a:avLst>
          </a:prstGeom>
          <a:solidFill>
            <a:srgbClr val="6A8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</a:t>
            </a:r>
            <a:endParaRPr lang="zh-CN" altLang="en-US" sz="7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16390927" y="7083808"/>
            <a:ext cx="1440000" cy="1440000"/>
          </a:xfrm>
          <a:prstGeom prst="roundRect">
            <a:avLst>
              <a:gd name="adj" fmla="val 0"/>
            </a:avLst>
          </a:prstGeom>
          <a:solidFill>
            <a:srgbClr val="6A8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南</a:t>
            </a:r>
            <a:endParaRPr lang="zh-CN" altLang="en-US" sz="7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29311" y="5549702"/>
            <a:ext cx="12389151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 smtClean="0">
                <a:solidFill>
                  <a:srgbClr val="6A84CC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2024</a:t>
            </a:r>
            <a:r>
              <a:rPr lang="zh-CN" altLang="en-US" sz="5400" spc="600" dirty="0" smtClean="0">
                <a:solidFill>
                  <a:srgbClr val="6A84CC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年</a:t>
            </a:r>
            <a:r>
              <a:rPr lang="zh-CN" altLang="en-US" sz="5400" spc="600" dirty="0">
                <a:solidFill>
                  <a:srgbClr val="6A84CC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辅修</a:t>
            </a:r>
            <a:r>
              <a:rPr lang="zh-CN" altLang="en-US" sz="5400" spc="600" dirty="0" smtClean="0">
                <a:solidFill>
                  <a:srgbClr val="6A84CC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专业报名</a:t>
            </a:r>
            <a:endParaRPr lang="en-US" altLang="zh-CN" sz="5400" spc="600" dirty="0" smtClean="0">
              <a:solidFill>
                <a:srgbClr val="6A84CC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enYue ZHJXinWeiTi (Authorization Required) J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562" y="4113936"/>
            <a:ext cx="8264471" cy="5488125"/>
          </a:xfrm>
          <a:prstGeom prst="roundRect">
            <a:avLst>
              <a:gd name="adj" fmla="val 6293"/>
            </a:avLst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556" y="574193"/>
            <a:ext cx="23413022" cy="12566628"/>
          </a:xfrm>
          <a:prstGeom prst="rect">
            <a:avLst/>
          </a:prstGeom>
        </p:spPr>
      </p:pic>
      <p:grpSp>
        <p:nvGrpSpPr>
          <p:cNvPr id="36" name="组合 35"/>
          <p:cNvGrpSpPr/>
          <p:nvPr/>
        </p:nvGrpSpPr>
        <p:grpSpPr>
          <a:xfrm>
            <a:off x="1947377" y="2932955"/>
            <a:ext cx="15201936" cy="1080000"/>
            <a:chOff x="2315396" y="4265540"/>
            <a:chExt cx="15201936" cy="1080000"/>
          </a:xfrm>
        </p:grpSpPr>
        <p:sp>
          <p:nvSpPr>
            <p:cNvPr id="37" name="文本"/>
            <p:cNvSpPr txBox="1"/>
            <p:nvPr/>
          </p:nvSpPr>
          <p:spPr>
            <a:xfrm>
              <a:off x="3609353" y="4377869"/>
              <a:ext cx="13907979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6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登录</a:t>
              </a: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「教学综合管理服务平台」</a:t>
              </a:r>
              <a:endParaRPr kumimoji="1" lang="zh-CN" altLang="en-US" sz="66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 smtClean="0">
                  <a:latin typeface="微软雅黑 Light" panose="020B0502040204020203" charset="-122"/>
                  <a:ea typeface="微软雅黑 Light" panose="020B0502040204020203" charset="-122"/>
                </a:rPr>
                <a:t>1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947377" y="4569336"/>
            <a:ext cx="13511158" cy="1080000"/>
            <a:chOff x="2315396" y="4265540"/>
            <a:chExt cx="13511158" cy="1080000"/>
          </a:xfrm>
        </p:grpSpPr>
        <p:sp>
          <p:nvSpPr>
            <p:cNvPr id="22" name="文本"/>
            <p:cNvSpPr txBox="1"/>
            <p:nvPr/>
          </p:nvSpPr>
          <p:spPr>
            <a:xfrm>
              <a:off x="3609353" y="4377870"/>
              <a:ext cx="12217201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点击</a:t>
              </a: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「学生服务」</a:t>
              </a:r>
              <a:r>
                <a:rPr kumimoji="1" lang="en-US" altLang="zh-CN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→</a:t>
              </a: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「学籍信息」</a:t>
              </a:r>
              <a:endParaRPr kumimoji="1" lang="en-US" altLang="zh-CN" sz="66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  <a:sym typeface="+mn-ea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 smtClean="0">
                  <a:latin typeface="微软雅黑 Light" panose="020B0502040204020203" charset="-122"/>
                  <a:ea typeface="微软雅黑 Light" panose="020B0502040204020203" charset="-122"/>
                </a:rPr>
                <a:t>2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065683" y="2796537"/>
            <a:ext cx="1800000" cy="8121941"/>
            <a:chOff x="20065683" y="2561555"/>
            <a:chExt cx="1800000" cy="8121941"/>
          </a:xfrm>
        </p:grpSpPr>
        <p:sp>
          <p:nvSpPr>
            <p:cNvPr id="24" name="圆角矩形 23"/>
            <p:cNvSpPr/>
            <p:nvPr/>
          </p:nvSpPr>
          <p:spPr>
            <a:xfrm>
              <a:off x="20065683" y="4668869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>
                  <a:latin typeface="微软雅黑 Light" panose="020B0502040204020203" charset="-122"/>
                  <a:ea typeface="微软雅黑 Light" panose="020B0502040204020203" charset="-122"/>
                </a:rPr>
                <a:t>名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20065683" y="8883496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骤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065683" y="2561555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报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20065683" y="6776183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步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947377" y="6205717"/>
            <a:ext cx="13511158" cy="1080000"/>
            <a:chOff x="2315396" y="4265540"/>
            <a:chExt cx="13511158" cy="1080000"/>
          </a:xfrm>
        </p:grpSpPr>
        <p:sp>
          <p:nvSpPr>
            <p:cNvPr id="16" name="文本"/>
            <p:cNvSpPr txBox="1"/>
            <p:nvPr/>
          </p:nvSpPr>
          <p:spPr>
            <a:xfrm>
              <a:off x="3609353" y="4377867"/>
              <a:ext cx="12217201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点击「辅修报名」</a:t>
              </a:r>
              <a:endParaRPr kumimoji="1" lang="zh-CN" altLang="en-US" sz="66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>
                  <a:latin typeface="微软雅黑 Light" panose="020B0502040204020203" charset="-122"/>
                  <a:ea typeface="微软雅黑 Light" panose="020B0502040204020203" charset="-122"/>
                </a:rPr>
                <a:t>3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947377" y="7842098"/>
            <a:ext cx="17496790" cy="1080000"/>
            <a:chOff x="2315396" y="4265540"/>
            <a:chExt cx="17496790" cy="1080000"/>
          </a:xfrm>
        </p:grpSpPr>
        <p:sp>
          <p:nvSpPr>
            <p:cNvPr id="19" name="文本"/>
            <p:cNvSpPr txBox="1"/>
            <p:nvPr/>
          </p:nvSpPr>
          <p:spPr>
            <a:xfrm>
              <a:off x="3609526" y="4377868"/>
              <a:ext cx="16202660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6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在需要申请辅修的专业后点击「</a:t>
              </a:r>
              <a:r>
                <a:rPr kumimoji="1" lang="zh-CN" altLang="en-US" sz="66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申请」</a:t>
              </a:r>
              <a:endParaRPr kumimoji="1" lang="zh-CN" altLang="en-US" sz="66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 smtClean="0">
                  <a:latin typeface="微软雅黑 Light" panose="020B0502040204020203" charset="-122"/>
                  <a:ea typeface="微软雅黑 Light" panose="020B0502040204020203" charset="-122"/>
                </a:rPr>
                <a:t>4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947377" y="9478478"/>
            <a:ext cx="13511158" cy="1080000"/>
            <a:chOff x="2315396" y="4265540"/>
            <a:chExt cx="13511158" cy="1080000"/>
          </a:xfrm>
        </p:grpSpPr>
        <p:sp>
          <p:nvSpPr>
            <p:cNvPr id="31" name="文本"/>
            <p:cNvSpPr txBox="1"/>
            <p:nvPr/>
          </p:nvSpPr>
          <p:spPr>
            <a:xfrm>
              <a:off x="3609353" y="4375935"/>
              <a:ext cx="12217201" cy="859210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6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按提示提交报名信息</a:t>
              </a:r>
              <a:endParaRPr kumimoji="1" lang="zh-CN" altLang="en-US" sz="66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>
                  <a:latin typeface="微软雅黑 Light" panose="020B0502040204020203" charset="-122"/>
                  <a:ea typeface="微软雅黑 Light" panose="020B0502040204020203" charset="-122"/>
                </a:rPr>
                <a:t>5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556" y="483388"/>
            <a:ext cx="23413022" cy="12750119"/>
          </a:xfrm>
          <a:prstGeom prst="rect">
            <a:avLst/>
          </a:prstGeom>
        </p:spPr>
      </p:pic>
      <p:sp>
        <p:nvSpPr>
          <p:cNvPr id="2483" name="文本"/>
          <p:cNvSpPr>
            <a:spLocks noGrp="1"/>
          </p:cNvSpPr>
          <p:nvPr/>
        </p:nvSpPr>
        <p:spPr>
          <a:xfrm>
            <a:off x="1193165" y="1145540"/>
            <a:ext cx="12698095" cy="6565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670"/>
              </a:lnSpc>
            </a:pP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报名步骤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-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  <a:sym typeface="+mn-ea"/>
              </a:rPr>
              <a:t>辅修专业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  <a:sym typeface="+mn-ea"/>
              </a:rPr>
              <a:t>/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  <a:sym typeface="+mn-ea"/>
              </a:rPr>
              <a:t>辅修学士学位申请报名</a:t>
            </a:r>
            <a:endParaRPr kumimoji="1" lang="zh-CN" altLang="en-US" sz="4800" b="0" i="0" u="none" spc="0" dirty="0">
              <a:solidFill>
                <a:srgbClr val="49474A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enYue ZHJXinWeiTi (Authorization Required) J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18235" y="2188845"/>
            <a:ext cx="218179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866890" y="2710180"/>
            <a:ext cx="0" cy="9857740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193165" y="2958947"/>
            <a:ext cx="543115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登录教学管理综合平台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点击学籍信息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点击辅修报名</a:t>
            </a:r>
            <a:endParaRPr lang="en-US" altLang="zh-CN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endParaRPr lang="en-US" altLang="zh-CN" sz="3200" dirty="0" smtClean="0">
              <a:solidFill>
                <a:srgbClr val="6A84CC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460" y="2487930"/>
            <a:ext cx="16492855" cy="41973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310" y="6984365"/>
            <a:ext cx="16407765" cy="5511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556" y="483388"/>
            <a:ext cx="23413022" cy="12750119"/>
          </a:xfrm>
          <a:prstGeom prst="rect">
            <a:avLst/>
          </a:prstGeom>
        </p:spPr>
      </p:pic>
      <p:sp>
        <p:nvSpPr>
          <p:cNvPr id="2483" name="文本"/>
          <p:cNvSpPr>
            <a:spLocks noGrp="1"/>
          </p:cNvSpPr>
          <p:nvPr/>
        </p:nvSpPr>
        <p:spPr>
          <a:xfrm>
            <a:off x="1193165" y="1145540"/>
            <a:ext cx="11852275" cy="6565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670"/>
              </a:lnSpc>
            </a:pP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报名步骤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-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辅修专业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/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WenYue ZHJXinWeiTi (Authorization Required) J" charset="-122"/>
              </a:rPr>
              <a:t>辅修学士学位申请报名</a:t>
            </a:r>
            <a:endParaRPr kumimoji="1" lang="zh-CN" altLang="en-US" sz="4800" b="0" i="0" u="none" spc="0" dirty="0">
              <a:solidFill>
                <a:srgbClr val="49474A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enYue ZHJXinWeiTi (Authorization Required) J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18235" y="2188845"/>
            <a:ext cx="218179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866890" y="2710180"/>
            <a:ext cx="0" cy="9857740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193165" y="2958947"/>
            <a:ext cx="5431155" cy="7477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ea"/>
              <a:buAutoNum type="circleNumDbPlain" startAt="4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点击检索即可展示所有可辅修专业。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 startAt="4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在需要辅修的专业的操作栏点击报名。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 startAt="4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阅读报名须知，勾选我已阅读报名须知，点击确定。</a:t>
            </a:r>
            <a:endParaRPr lang="en-US" altLang="zh-CN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 startAt="4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完成报名后，对应专业的状态和操作会变更，等待审核即可。如果需要取消，点击取消即可。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840" y="2710180"/>
            <a:ext cx="14546580" cy="34061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8205" y="6320155"/>
            <a:ext cx="8549640" cy="42291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5840" y="10699115"/>
            <a:ext cx="14401800" cy="2141220"/>
          </a:xfrm>
          <a:prstGeom prst="rect">
            <a:avLst/>
          </a:prstGeom>
        </p:spPr>
      </p:pic>
      <p:sp>
        <p:nvSpPr>
          <p:cNvPr id="19" name="椭圆 18"/>
          <p:cNvSpPr>
            <a:spLocks noChangeAspect="1"/>
          </p:cNvSpPr>
          <p:nvPr/>
        </p:nvSpPr>
        <p:spPr>
          <a:xfrm>
            <a:off x="21000720" y="2959100"/>
            <a:ext cx="360045" cy="360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21360765" y="4089400"/>
            <a:ext cx="360045" cy="360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14449425" y="9921875"/>
            <a:ext cx="360045" cy="360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I3YTU2YjA0MTE0OWM3NjY1YjNmZjE2Y2M4ZDUzMW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WPS 演示</Application>
  <PresentationFormat>自定义</PresentationFormat>
  <Paragraphs>58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Arial</vt:lpstr>
      <vt:lpstr>微软雅黑</vt:lpstr>
      <vt:lpstr>WenYue ZHJXinWeiTi (Authorization Required) J</vt:lpstr>
      <vt:lpstr>微软雅黑 Light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pome</dc:creator>
  <cp:lastModifiedBy>我站在原点、始终很怀念≈</cp:lastModifiedBy>
  <cp:revision>140</cp:revision>
  <dcterms:created xsi:type="dcterms:W3CDTF">2020-11-30T06:41:00Z</dcterms:created>
  <dcterms:modified xsi:type="dcterms:W3CDTF">2024-04-19T02:20:50Z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D26DC6543F8B43DC9F826087F7E25FB6_12</vt:lpwstr>
  </property>
</Properties>
</file>