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11088029" r:id="rId2"/>
    <p:sldId id="11088030" r:id="rId3"/>
    <p:sldId id="11088031" r:id="rId4"/>
  </p:sldIdLst>
  <p:sldSz cx="24384000" cy="13716000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84CC"/>
    <a:srgbClr val="E5EDF6"/>
    <a:srgbClr val="CBD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58" d="100"/>
          <a:sy n="58" d="100"/>
        </p:scale>
        <p:origin x="-72" y="-15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552950" y="642938"/>
            <a:ext cx="3086100" cy="17359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2475309"/>
            <a:ext cx="9753600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69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jwc105.ncu.edu.cn/" TargetMode="Externa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24383999" cy="13715999"/>
          </a:xfrm>
          <a:prstGeom prst="rect">
            <a:avLst/>
          </a:prstGeom>
        </p:spPr>
      </p:pic>
      <p:pic>
        <p:nvPicPr>
          <p:cNvPr id="457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85556" y="574193"/>
            <a:ext cx="23413022" cy="12566628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1947377" y="2932955"/>
            <a:ext cx="15201936" cy="1080000"/>
            <a:chOff x="2315396" y="4265540"/>
            <a:chExt cx="15201936" cy="1080000"/>
          </a:xfrm>
        </p:grpSpPr>
        <p:sp>
          <p:nvSpPr>
            <p:cNvPr id="37" name="文本"/>
            <p:cNvSpPr txBox="1">
              <a:spLocks/>
            </p:cNvSpPr>
            <p:nvPr/>
          </p:nvSpPr>
          <p:spPr>
            <a:xfrm>
              <a:off x="3609353" y="4375935"/>
              <a:ext cx="13907979" cy="85921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6670"/>
                </a:lnSpc>
              </a:pPr>
              <a:r>
                <a:rPr kumimoji="1" lang="zh-CN" altLang="en-US" sz="6600" dirty="0" smtClean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登录</a:t>
              </a:r>
              <a:r>
                <a:rPr kumimoji="1" lang="zh-CN" altLang="en-US" sz="6600" dirty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「</a:t>
              </a:r>
              <a:r>
                <a:rPr kumimoji="1" lang="zh-CN" altLang="en-US" sz="6600" dirty="0" smtClean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教务数据共享平台</a:t>
              </a:r>
              <a:r>
                <a:rPr kumimoji="1" lang="zh-CN" altLang="en-US" sz="6600" dirty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」</a:t>
              </a:r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2315396" y="4265540"/>
              <a:ext cx="1080000" cy="1080000"/>
            </a:xfrm>
            <a:prstGeom prst="roundRect">
              <a:avLst>
                <a:gd name="adj" fmla="val 0"/>
              </a:avLst>
            </a:prstGeom>
            <a:solidFill>
              <a:srgbClr val="6A8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</a:t>
              </a:r>
              <a:endParaRPr lang="zh-CN" altLang="en-US" sz="5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0065683" y="2796537"/>
            <a:ext cx="1800000" cy="8121941"/>
            <a:chOff x="20065683" y="2561555"/>
            <a:chExt cx="1800000" cy="8121941"/>
          </a:xfrm>
        </p:grpSpPr>
        <p:sp>
          <p:nvSpPr>
            <p:cNvPr id="24" name="圆角矩形 23"/>
            <p:cNvSpPr/>
            <p:nvPr/>
          </p:nvSpPr>
          <p:spPr>
            <a:xfrm>
              <a:off x="20065683" y="4668869"/>
              <a:ext cx="1800000" cy="1800000"/>
            </a:xfrm>
            <a:prstGeom prst="roundRect">
              <a:avLst>
                <a:gd name="adj" fmla="val 0"/>
              </a:avLst>
            </a:prstGeom>
            <a:solidFill>
              <a:srgbClr val="6A8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2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核</a:t>
              </a: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20065683" y="8883496"/>
              <a:ext cx="1800000" cy="1800000"/>
            </a:xfrm>
            <a:prstGeom prst="roundRect">
              <a:avLst>
                <a:gd name="adj" fmla="val 0"/>
              </a:avLst>
            </a:prstGeom>
            <a:solidFill>
              <a:srgbClr val="6A8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2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骤</a:t>
              </a:r>
              <a:endParaRPr lang="zh-CN" altLang="en-US" sz="7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20065683" y="2561555"/>
              <a:ext cx="1800000" cy="1800000"/>
            </a:xfrm>
            <a:prstGeom prst="roundRect">
              <a:avLst>
                <a:gd name="adj" fmla="val 0"/>
              </a:avLst>
            </a:prstGeom>
            <a:solidFill>
              <a:srgbClr val="6A8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2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审</a:t>
              </a:r>
              <a:endParaRPr lang="zh-CN" altLang="en-US" sz="7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20065683" y="6776183"/>
              <a:ext cx="1800000" cy="1800000"/>
            </a:xfrm>
            <a:prstGeom prst="roundRect">
              <a:avLst>
                <a:gd name="adj" fmla="val 0"/>
              </a:avLst>
            </a:prstGeom>
            <a:solidFill>
              <a:srgbClr val="6A8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2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步</a:t>
              </a:r>
              <a:endParaRPr lang="zh-CN" altLang="en-US" sz="7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947377" y="4748364"/>
            <a:ext cx="15201936" cy="1080000"/>
            <a:chOff x="2315396" y="4265540"/>
            <a:chExt cx="15201936" cy="1080000"/>
          </a:xfrm>
        </p:grpSpPr>
        <p:sp>
          <p:nvSpPr>
            <p:cNvPr id="27" name="文本"/>
            <p:cNvSpPr txBox="1">
              <a:spLocks/>
            </p:cNvSpPr>
            <p:nvPr/>
          </p:nvSpPr>
          <p:spPr>
            <a:xfrm>
              <a:off x="3609353" y="4375935"/>
              <a:ext cx="13907979" cy="85921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6670"/>
                </a:lnSpc>
              </a:pPr>
              <a:r>
                <a:rPr kumimoji="1" lang="zh-CN" altLang="en-US" sz="6600" dirty="0" smtClean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打开「教务运行」</a:t>
              </a:r>
              <a:r>
                <a:rPr kumimoji="1" lang="en-US" altLang="zh-CN" sz="6600" dirty="0" smtClean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-&gt;</a:t>
              </a:r>
              <a:r>
                <a:rPr kumimoji="1" lang="zh-CN" altLang="en-US" sz="6600" dirty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 </a:t>
              </a:r>
              <a:r>
                <a:rPr kumimoji="1" lang="zh-CN" altLang="en-US" sz="6600" dirty="0" smtClean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「辅修专业报名」</a:t>
              </a:r>
              <a:endParaRPr kumimoji="1" lang="zh-CN" altLang="en-US" sz="6600" dirty="0">
                <a:solidFill>
                  <a:srgbClr val="49474A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WenYue ZHJXinWeiTi (Authorization Required) J" charset="-122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2315396" y="4265540"/>
              <a:ext cx="1080000" cy="1080000"/>
            </a:xfrm>
            <a:prstGeom prst="roundRect">
              <a:avLst>
                <a:gd name="adj" fmla="val 0"/>
              </a:avLst>
            </a:prstGeom>
            <a:solidFill>
              <a:srgbClr val="6A8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</a:t>
              </a:r>
              <a:endParaRPr lang="zh-CN" altLang="en-US" sz="5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947377" y="6563773"/>
            <a:ext cx="15201936" cy="1080000"/>
            <a:chOff x="2315396" y="4265540"/>
            <a:chExt cx="15201936" cy="1080000"/>
          </a:xfrm>
        </p:grpSpPr>
        <p:sp>
          <p:nvSpPr>
            <p:cNvPr id="33" name="文本"/>
            <p:cNvSpPr txBox="1">
              <a:spLocks/>
            </p:cNvSpPr>
            <p:nvPr/>
          </p:nvSpPr>
          <p:spPr>
            <a:xfrm>
              <a:off x="3609353" y="4375935"/>
              <a:ext cx="13907979" cy="85921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6670"/>
                </a:lnSpc>
              </a:pPr>
              <a:r>
                <a:rPr kumimoji="1" lang="zh-CN" altLang="en-US" sz="6600" dirty="0" smtClean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审核学生报名信息</a:t>
              </a:r>
              <a:endParaRPr kumimoji="1" lang="zh-CN" altLang="en-US" sz="6600" dirty="0">
                <a:solidFill>
                  <a:srgbClr val="49474A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WenYue ZHJXinWeiTi (Authorization Required) J" charset="-122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2315396" y="4265540"/>
              <a:ext cx="1080000" cy="1080000"/>
            </a:xfrm>
            <a:prstGeom prst="roundRect">
              <a:avLst>
                <a:gd name="adj" fmla="val 0"/>
              </a:avLst>
            </a:prstGeom>
            <a:solidFill>
              <a:srgbClr val="6A8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3</a:t>
              </a:r>
              <a:endParaRPr lang="zh-CN" altLang="en-US" sz="5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947377" y="8379182"/>
            <a:ext cx="15201936" cy="1080000"/>
            <a:chOff x="2315396" y="4265540"/>
            <a:chExt cx="15201936" cy="1080000"/>
          </a:xfrm>
        </p:grpSpPr>
        <p:sp>
          <p:nvSpPr>
            <p:cNvPr id="41" name="文本"/>
            <p:cNvSpPr txBox="1">
              <a:spLocks/>
            </p:cNvSpPr>
            <p:nvPr/>
          </p:nvSpPr>
          <p:spPr>
            <a:xfrm>
              <a:off x="3609353" y="4375935"/>
              <a:ext cx="13907979" cy="85921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6670"/>
                </a:lnSpc>
              </a:pPr>
              <a:r>
                <a:rPr kumimoji="1" lang="zh-CN" altLang="en-US" sz="6600" dirty="0" smtClean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导出报名文档（</a:t>
              </a:r>
              <a:r>
                <a:rPr kumimoji="1" lang="en-US" altLang="zh-CN" sz="6600" dirty="0" err="1" smtClean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docx</a:t>
              </a:r>
              <a:r>
                <a:rPr kumimoji="1" lang="zh-CN" altLang="en-US" sz="6600" dirty="0" smtClean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格式）</a:t>
              </a:r>
              <a:endParaRPr kumimoji="1" lang="zh-CN" altLang="en-US" sz="6600" dirty="0">
                <a:solidFill>
                  <a:srgbClr val="49474A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WenYue ZHJXinWeiTi (Authorization Required) J" charset="-122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2315396" y="4265540"/>
              <a:ext cx="1080000" cy="1080000"/>
            </a:xfrm>
            <a:prstGeom prst="roundRect">
              <a:avLst>
                <a:gd name="adj" fmla="val 0"/>
              </a:avLst>
            </a:prstGeom>
            <a:solidFill>
              <a:srgbClr val="6A8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4</a:t>
              </a:r>
              <a:endParaRPr lang="zh-CN" altLang="en-US" sz="5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24383999" cy="13715999"/>
          </a:xfrm>
          <a:prstGeom prst="rect">
            <a:avLst/>
          </a:prstGeom>
        </p:spPr>
      </p:pic>
      <p:pic>
        <p:nvPicPr>
          <p:cNvPr id="457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20706" y="482939"/>
            <a:ext cx="23413022" cy="12750119"/>
          </a:xfrm>
          <a:prstGeom prst="rect">
            <a:avLst/>
          </a:prstGeom>
        </p:spPr>
      </p:pic>
      <p:sp>
        <p:nvSpPr>
          <p:cNvPr id="2483" name="文本"/>
          <p:cNvSpPr>
            <a:spLocks noGrp="1"/>
          </p:cNvSpPr>
          <p:nvPr/>
        </p:nvSpPr>
        <p:spPr>
          <a:xfrm>
            <a:off x="1193165" y="1145540"/>
            <a:ext cx="9271635" cy="6565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670"/>
              </a:lnSpc>
            </a:pPr>
            <a:r>
              <a:rPr kumimoji="1" lang="zh-CN" altLang="en-US" sz="4800" dirty="0">
                <a:solidFill>
                  <a:srgbClr val="49474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WenYue ZHJXinWeiTi (Authorization Required) J" charset="-122"/>
              </a:rPr>
              <a:t>审核</a:t>
            </a:r>
            <a:r>
              <a:rPr kumimoji="1" lang="zh-CN" altLang="en-US" sz="4800" dirty="0" smtClean="0">
                <a:solidFill>
                  <a:srgbClr val="49474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WenYue ZHJXinWeiTi (Authorization Required) J" charset="-122"/>
              </a:rPr>
              <a:t>步骤</a:t>
            </a:r>
            <a:r>
              <a:rPr kumimoji="1" lang="en-US" altLang="zh-CN" sz="4800" dirty="0" smtClean="0">
                <a:solidFill>
                  <a:srgbClr val="49474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WenYue ZHJXinWeiTi (Authorization Required) J" charset="-122"/>
              </a:rPr>
              <a:t>-</a:t>
            </a:r>
            <a:r>
              <a:rPr kumimoji="1" lang="zh-CN" altLang="en-US" sz="4800" dirty="0" smtClean="0">
                <a:solidFill>
                  <a:srgbClr val="49474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WenYue ZHJXinWeiTi (Authorization Required) J" charset="-122"/>
              </a:rPr>
              <a:t>登录教务数据共享平台</a:t>
            </a:r>
            <a:endParaRPr kumimoji="1" lang="zh-CN" altLang="en-US" sz="4800" b="0" i="0" u="none" spc="0" dirty="0">
              <a:solidFill>
                <a:srgbClr val="49474A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WenYue ZHJXinWeiTi (Authorization Required) J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118235" y="2188845"/>
            <a:ext cx="218179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866890" y="2710180"/>
            <a:ext cx="0" cy="985774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193165" y="2958947"/>
            <a:ext cx="543115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浏览器打开网址：</a:t>
            </a:r>
            <a:r>
              <a:rPr lang="en-US" altLang="zh-CN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hlinkClick r:id="rId4"/>
              </a:rPr>
              <a:t>https://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hlinkClick r:id="rId4"/>
              </a:rPr>
              <a:t>jwc105.ncu.edu.cn</a:t>
            </a:r>
            <a:r>
              <a:rPr lang="en-US" altLang="zh-CN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hlinkClick r:id="rId4"/>
              </a:rPr>
              <a:t>/</a:t>
            </a:r>
            <a:endParaRPr lang="en-US" altLang="zh-CN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  <a:p>
            <a:pPr marL="514350" indent="-51435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输入教务管理系统帐号密码登录</a:t>
            </a:r>
            <a:endParaRPr lang="en-US" altLang="zh-CN" sz="3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  <a:p>
            <a:pPr marL="514350" indent="-51435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或通过教务统一登录平台登录</a:t>
            </a:r>
            <a:endParaRPr lang="en-US" altLang="zh-CN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109461" y="2710180"/>
            <a:ext cx="15482148" cy="8295536"/>
            <a:chOff x="7109461" y="2865071"/>
            <a:chExt cx="15482148" cy="829553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09461" y="2958947"/>
              <a:ext cx="15482148" cy="8201660"/>
            </a:xfrm>
            <a:prstGeom prst="rect">
              <a:avLst/>
            </a:prstGeom>
          </p:spPr>
        </p:pic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9672264" y="2865071"/>
              <a:ext cx="360000" cy="360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17963430" y="7530952"/>
              <a:ext cx="360000" cy="360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18323430" y="8193891"/>
              <a:ext cx="360000" cy="360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345939" y="7325004"/>
            <a:ext cx="5431155" cy="224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建议的浏览器：</a:t>
            </a:r>
            <a:endParaRPr lang="en-US" altLang="zh-CN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1. </a:t>
            </a:r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最新版本的微软</a:t>
            </a:r>
            <a:r>
              <a:rPr lang="en-US" altLang="zh-CN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Edge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2. </a:t>
            </a:r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谷歌</a:t>
            </a:r>
            <a:r>
              <a:rPr lang="en-US" altLang="zh-CN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Chrome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3. 360</a:t>
            </a:r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浏览器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极速模式</a:t>
            </a:r>
            <a:endParaRPr lang="en-US" altLang="zh-CN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514857" y="11656965"/>
            <a:ext cx="6671357" cy="9109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教务数据共享平台入口</a:t>
            </a:r>
            <a:endParaRPr lang="en-US" altLang="zh-CN" sz="4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79" y="7443344"/>
            <a:ext cx="1368232" cy="1152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96" y="8698482"/>
            <a:ext cx="972000" cy="972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01" y="9951455"/>
            <a:ext cx="1152000" cy="1152000"/>
          </a:xfrm>
          <a:prstGeom prst="rect">
            <a:avLst/>
          </a:prstGeom>
        </p:spPr>
      </p:pic>
      <p:pic>
        <p:nvPicPr>
          <p:cNvPr id="1026" name="Picture 2" descr="360安全浏览器_帮助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96" y="10108707"/>
            <a:ext cx="36576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684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24383999" cy="13715999"/>
          </a:xfrm>
          <a:prstGeom prst="rect">
            <a:avLst/>
          </a:prstGeom>
        </p:spPr>
      </p:pic>
      <p:pic>
        <p:nvPicPr>
          <p:cNvPr id="457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20706" y="482939"/>
            <a:ext cx="23413022" cy="12750119"/>
          </a:xfrm>
          <a:prstGeom prst="rect">
            <a:avLst/>
          </a:prstGeom>
        </p:spPr>
      </p:pic>
      <p:sp>
        <p:nvSpPr>
          <p:cNvPr id="2483" name="文本"/>
          <p:cNvSpPr>
            <a:spLocks noGrp="1"/>
          </p:cNvSpPr>
          <p:nvPr/>
        </p:nvSpPr>
        <p:spPr>
          <a:xfrm>
            <a:off x="1193165" y="1145540"/>
            <a:ext cx="9271635" cy="6565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670"/>
              </a:lnSpc>
            </a:pPr>
            <a:r>
              <a:rPr kumimoji="1" lang="zh-CN" altLang="en-US" sz="4800" dirty="0">
                <a:solidFill>
                  <a:srgbClr val="49474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WenYue ZHJXinWeiTi (Authorization Required) J" charset="-122"/>
              </a:rPr>
              <a:t>审核</a:t>
            </a:r>
            <a:r>
              <a:rPr kumimoji="1" lang="zh-CN" altLang="en-US" sz="4800" dirty="0" smtClean="0">
                <a:solidFill>
                  <a:srgbClr val="49474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WenYue ZHJXinWeiTi (Authorization Required) J" charset="-122"/>
              </a:rPr>
              <a:t>步骤</a:t>
            </a:r>
            <a:r>
              <a:rPr kumimoji="1" lang="en-US" altLang="zh-CN" sz="4800" dirty="0" smtClean="0">
                <a:solidFill>
                  <a:srgbClr val="49474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WenYue ZHJXinWeiTi (Authorization Required) J" charset="-122"/>
              </a:rPr>
              <a:t>-</a:t>
            </a:r>
            <a:r>
              <a:rPr kumimoji="1" lang="zh-CN" altLang="en-US" sz="4800" dirty="0" smtClean="0">
                <a:solidFill>
                  <a:srgbClr val="49474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WenYue ZHJXinWeiTi (Authorization Required) J" charset="-122"/>
              </a:rPr>
              <a:t>审核学生报名信息</a:t>
            </a:r>
            <a:endParaRPr kumimoji="1" lang="zh-CN" altLang="en-US" sz="4800" b="0" i="0" u="none" spc="0" dirty="0">
              <a:solidFill>
                <a:srgbClr val="49474A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WenYue ZHJXinWeiTi (Authorization Required) J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118235" y="2188845"/>
            <a:ext cx="218179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866890" y="2710180"/>
            <a:ext cx="0" cy="985774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193165" y="2958947"/>
            <a:ext cx="54311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点击辅修专业报名</a:t>
            </a:r>
            <a:endParaRPr lang="en-US" altLang="zh-CN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  <a:p>
            <a:pPr marL="514350" indent="-51435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切换学期到</a:t>
            </a:r>
            <a:r>
              <a:rPr lang="en-US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2023-2024-1</a:t>
            </a:r>
            <a:endParaRPr lang="en-US" altLang="zh-CN" sz="3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  <a:p>
            <a:pPr marL="514350" indent="-51435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点</a:t>
            </a:r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开操作栏选择审核、删除或者导出（导出报名表）</a:t>
            </a:r>
            <a:endParaRPr lang="en-US" altLang="zh-CN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  <a:p>
            <a:pPr marL="514350" indent="-514350" algn="just">
              <a:lnSpc>
                <a:spcPct val="150000"/>
              </a:lnSpc>
              <a:buFont typeface="+mj-ea"/>
              <a:buAutoNum type="circleNumDbPlain"/>
            </a:pPr>
            <a:endParaRPr lang="en-US" altLang="zh-CN" sz="3200" dirty="0" smtClean="0">
              <a:solidFill>
                <a:srgbClr val="6A84CC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565747" y="11552257"/>
            <a:ext cx="699230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r>
              <a:rPr lang="zh-CN" altLang="en-US" dirty="0"/>
              <a:t>辅修专业报名审核</a:t>
            </a:r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181" y="2710179"/>
            <a:ext cx="15985134" cy="8455361"/>
          </a:xfrm>
          <a:prstGeom prst="rect">
            <a:avLst/>
          </a:prstGeom>
        </p:spPr>
      </p:pic>
      <p:sp>
        <p:nvSpPr>
          <p:cNvPr id="15" name="椭圆 14"/>
          <p:cNvSpPr>
            <a:spLocks noChangeAspect="1"/>
          </p:cNvSpPr>
          <p:nvPr/>
        </p:nvSpPr>
        <p:spPr>
          <a:xfrm>
            <a:off x="8590548" y="6784236"/>
            <a:ext cx="360000" cy="360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19878308" y="4112156"/>
            <a:ext cx="360000" cy="360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22555468" y="5219596"/>
            <a:ext cx="360000" cy="360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1474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133</Words>
  <Application>Microsoft Office PowerPoint</Application>
  <PresentationFormat>自定义</PresentationFormat>
  <Paragraphs>32</Paragraphs>
  <Slides>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4" baseType="lpstr">
      <vt:lpstr>Office Theme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pome</dc:creator>
  <cp:lastModifiedBy>梁辉</cp:lastModifiedBy>
  <cp:revision>121</cp:revision>
  <dcterms:created xsi:type="dcterms:W3CDTF">2020-11-30T06:41:00Z</dcterms:created>
  <dcterms:modified xsi:type="dcterms:W3CDTF">2023-04-25T01:29:29Z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