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32759650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1" d="100"/>
          <a:sy n="21" d="100"/>
        </p:scale>
        <p:origin x="26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6974" y="5891626"/>
            <a:ext cx="27845703" cy="12533242"/>
          </a:xfrm>
        </p:spPr>
        <p:txBody>
          <a:bodyPr anchor="b"/>
          <a:lstStyle>
            <a:lvl1pPr algn="ctr">
              <a:defRPr sz="21496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4956" y="18908198"/>
            <a:ext cx="24569738" cy="8691601"/>
          </a:xfrm>
        </p:spPr>
        <p:txBody>
          <a:bodyPr/>
          <a:lstStyle>
            <a:lvl1pPr marL="0" indent="0" algn="ctr">
              <a:buNone/>
              <a:defRPr sz="8598"/>
            </a:lvl1pPr>
            <a:lvl2pPr marL="1637965" indent="0" algn="ctr">
              <a:buNone/>
              <a:defRPr sz="7165"/>
            </a:lvl2pPr>
            <a:lvl3pPr marL="3275929" indent="0" algn="ctr">
              <a:buNone/>
              <a:defRPr sz="6449"/>
            </a:lvl3pPr>
            <a:lvl4pPr marL="4913894" indent="0" algn="ctr">
              <a:buNone/>
              <a:defRPr sz="5732"/>
            </a:lvl4pPr>
            <a:lvl5pPr marL="6551859" indent="0" algn="ctr">
              <a:buNone/>
              <a:defRPr sz="5732"/>
            </a:lvl5pPr>
            <a:lvl6pPr marL="8189824" indent="0" algn="ctr">
              <a:buNone/>
              <a:defRPr sz="5732"/>
            </a:lvl6pPr>
            <a:lvl7pPr marL="9827788" indent="0" algn="ctr">
              <a:buNone/>
              <a:defRPr sz="5732"/>
            </a:lvl7pPr>
            <a:lvl8pPr marL="11465753" indent="0" algn="ctr">
              <a:buNone/>
              <a:defRPr sz="5732"/>
            </a:lvl8pPr>
            <a:lvl9pPr marL="13103718" indent="0" algn="ctr">
              <a:buNone/>
              <a:defRPr sz="5732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876-DF7D-4E4E-93C8-5193AF794BB1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2E0-E9BE-43C5-A8AB-6AAD7D33AD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545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876-DF7D-4E4E-93C8-5193AF794BB1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2E0-E9BE-43C5-A8AB-6AAD7D33AD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232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43626" y="1916653"/>
            <a:ext cx="7063800" cy="3050811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52228" y="1916653"/>
            <a:ext cx="20781903" cy="3050811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876-DF7D-4E4E-93C8-5193AF794BB1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2E0-E9BE-43C5-A8AB-6AAD7D33AD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528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876-DF7D-4E4E-93C8-5193AF794BB1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2E0-E9BE-43C5-A8AB-6AAD7D33AD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760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165" y="8974945"/>
            <a:ext cx="28255198" cy="14974888"/>
          </a:xfrm>
        </p:spPr>
        <p:txBody>
          <a:bodyPr anchor="b"/>
          <a:lstStyle>
            <a:lvl1pPr>
              <a:defRPr sz="21496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5165" y="24091502"/>
            <a:ext cx="28255198" cy="7874940"/>
          </a:xfrm>
        </p:spPr>
        <p:txBody>
          <a:bodyPr/>
          <a:lstStyle>
            <a:lvl1pPr marL="0" indent="0">
              <a:buNone/>
              <a:defRPr sz="8598">
                <a:solidFill>
                  <a:schemeClr val="tx1">
                    <a:tint val="82000"/>
                  </a:schemeClr>
                </a:solidFill>
              </a:defRPr>
            </a:lvl1pPr>
            <a:lvl2pPr marL="1637965" indent="0">
              <a:buNone/>
              <a:defRPr sz="7165">
                <a:solidFill>
                  <a:schemeClr val="tx1">
                    <a:tint val="82000"/>
                  </a:schemeClr>
                </a:solidFill>
              </a:defRPr>
            </a:lvl2pPr>
            <a:lvl3pPr marL="3275929" indent="0">
              <a:buNone/>
              <a:defRPr sz="6449">
                <a:solidFill>
                  <a:schemeClr val="tx1">
                    <a:tint val="82000"/>
                  </a:schemeClr>
                </a:solidFill>
              </a:defRPr>
            </a:lvl3pPr>
            <a:lvl4pPr marL="4913894" indent="0">
              <a:buNone/>
              <a:defRPr sz="5732">
                <a:solidFill>
                  <a:schemeClr val="tx1">
                    <a:tint val="82000"/>
                  </a:schemeClr>
                </a:solidFill>
              </a:defRPr>
            </a:lvl4pPr>
            <a:lvl5pPr marL="6551859" indent="0">
              <a:buNone/>
              <a:defRPr sz="5732">
                <a:solidFill>
                  <a:schemeClr val="tx1">
                    <a:tint val="82000"/>
                  </a:schemeClr>
                </a:solidFill>
              </a:defRPr>
            </a:lvl5pPr>
            <a:lvl6pPr marL="8189824" indent="0">
              <a:buNone/>
              <a:defRPr sz="5732">
                <a:solidFill>
                  <a:schemeClr val="tx1">
                    <a:tint val="82000"/>
                  </a:schemeClr>
                </a:solidFill>
              </a:defRPr>
            </a:lvl6pPr>
            <a:lvl7pPr marL="9827788" indent="0">
              <a:buNone/>
              <a:defRPr sz="5732">
                <a:solidFill>
                  <a:schemeClr val="tx1">
                    <a:tint val="82000"/>
                  </a:schemeClr>
                </a:solidFill>
              </a:defRPr>
            </a:lvl7pPr>
            <a:lvl8pPr marL="11465753" indent="0">
              <a:buNone/>
              <a:defRPr sz="5732">
                <a:solidFill>
                  <a:schemeClr val="tx1">
                    <a:tint val="82000"/>
                  </a:schemeClr>
                </a:solidFill>
              </a:defRPr>
            </a:lvl8pPr>
            <a:lvl9pPr marL="13103718" indent="0">
              <a:buNone/>
              <a:defRPr sz="573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876-DF7D-4E4E-93C8-5193AF794BB1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2E0-E9BE-43C5-A8AB-6AAD7D33AD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446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52226" y="9583264"/>
            <a:ext cx="13922851" cy="2284150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84573" y="9583264"/>
            <a:ext cx="13922851" cy="2284150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876-DF7D-4E4E-93C8-5193AF794BB1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2E0-E9BE-43C5-A8AB-6AAD7D33AD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675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1916661"/>
            <a:ext cx="28255198" cy="695828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6497" y="8824938"/>
            <a:ext cx="13858865" cy="4324966"/>
          </a:xfrm>
        </p:spPr>
        <p:txBody>
          <a:bodyPr anchor="b"/>
          <a:lstStyle>
            <a:lvl1pPr marL="0" indent="0">
              <a:buNone/>
              <a:defRPr sz="8598" b="1"/>
            </a:lvl1pPr>
            <a:lvl2pPr marL="1637965" indent="0">
              <a:buNone/>
              <a:defRPr sz="7165" b="1"/>
            </a:lvl2pPr>
            <a:lvl3pPr marL="3275929" indent="0">
              <a:buNone/>
              <a:defRPr sz="6449" b="1"/>
            </a:lvl3pPr>
            <a:lvl4pPr marL="4913894" indent="0">
              <a:buNone/>
              <a:defRPr sz="5732" b="1"/>
            </a:lvl4pPr>
            <a:lvl5pPr marL="6551859" indent="0">
              <a:buNone/>
              <a:defRPr sz="5732" b="1"/>
            </a:lvl5pPr>
            <a:lvl6pPr marL="8189824" indent="0">
              <a:buNone/>
              <a:defRPr sz="5732" b="1"/>
            </a:lvl6pPr>
            <a:lvl7pPr marL="9827788" indent="0">
              <a:buNone/>
              <a:defRPr sz="5732" b="1"/>
            </a:lvl7pPr>
            <a:lvl8pPr marL="11465753" indent="0">
              <a:buNone/>
              <a:defRPr sz="5732" b="1"/>
            </a:lvl8pPr>
            <a:lvl9pPr marL="13103718" indent="0">
              <a:buNone/>
              <a:defRPr sz="5732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6497" y="13149904"/>
            <a:ext cx="13858865" cy="1934152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584575" y="8824938"/>
            <a:ext cx="13927118" cy="4324966"/>
          </a:xfrm>
        </p:spPr>
        <p:txBody>
          <a:bodyPr anchor="b"/>
          <a:lstStyle>
            <a:lvl1pPr marL="0" indent="0">
              <a:buNone/>
              <a:defRPr sz="8598" b="1"/>
            </a:lvl1pPr>
            <a:lvl2pPr marL="1637965" indent="0">
              <a:buNone/>
              <a:defRPr sz="7165" b="1"/>
            </a:lvl2pPr>
            <a:lvl3pPr marL="3275929" indent="0">
              <a:buNone/>
              <a:defRPr sz="6449" b="1"/>
            </a:lvl3pPr>
            <a:lvl4pPr marL="4913894" indent="0">
              <a:buNone/>
              <a:defRPr sz="5732" b="1"/>
            </a:lvl4pPr>
            <a:lvl5pPr marL="6551859" indent="0">
              <a:buNone/>
              <a:defRPr sz="5732" b="1"/>
            </a:lvl5pPr>
            <a:lvl6pPr marL="8189824" indent="0">
              <a:buNone/>
              <a:defRPr sz="5732" b="1"/>
            </a:lvl6pPr>
            <a:lvl7pPr marL="9827788" indent="0">
              <a:buNone/>
              <a:defRPr sz="5732" b="1"/>
            </a:lvl7pPr>
            <a:lvl8pPr marL="11465753" indent="0">
              <a:buNone/>
              <a:defRPr sz="5732" b="1"/>
            </a:lvl8pPr>
            <a:lvl9pPr marL="13103718" indent="0">
              <a:buNone/>
              <a:defRPr sz="5732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584575" y="13149904"/>
            <a:ext cx="13927118" cy="1934152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876-DF7D-4E4E-93C8-5193AF794BB1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2E0-E9BE-43C5-A8AB-6AAD7D33AD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88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876-DF7D-4E4E-93C8-5193AF794BB1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2E0-E9BE-43C5-A8AB-6AAD7D33AD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981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876-DF7D-4E4E-93C8-5193AF794BB1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2E0-E9BE-43C5-A8AB-6AAD7D33AD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692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2399982"/>
            <a:ext cx="10565840" cy="8399939"/>
          </a:xfrm>
        </p:spPr>
        <p:txBody>
          <a:bodyPr anchor="b"/>
          <a:lstStyle>
            <a:lvl1pPr>
              <a:defRPr sz="11464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7118" y="5183304"/>
            <a:ext cx="16584573" cy="25583147"/>
          </a:xfrm>
        </p:spPr>
        <p:txBody>
          <a:bodyPr/>
          <a:lstStyle>
            <a:lvl1pPr>
              <a:defRPr sz="11464"/>
            </a:lvl1pPr>
            <a:lvl2pPr>
              <a:defRPr sz="10031"/>
            </a:lvl2pPr>
            <a:lvl3pPr>
              <a:defRPr sz="8598"/>
            </a:lvl3pPr>
            <a:lvl4pPr>
              <a:defRPr sz="7165"/>
            </a:lvl4pPr>
            <a:lvl5pPr>
              <a:defRPr sz="7165"/>
            </a:lvl5pPr>
            <a:lvl6pPr>
              <a:defRPr sz="7165"/>
            </a:lvl6pPr>
            <a:lvl7pPr>
              <a:defRPr sz="7165"/>
            </a:lvl7pPr>
            <a:lvl8pPr>
              <a:defRPr sz="7165"/>
            </a:lvl8pPr>
            <a:lvl9pPr>
              <a:defRPr sz="716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6493" y="10799922"/>
            <a:ext cx="10565840" cy="20008190"/>
          </a:xfrm>
        </p:spPr>
        <p:txBody>
          <a:bodyPr/>
          <a:lstStyle>
            <a:lvl1pPr marL="0" indent="0">
              <a:buNone/>
              <a:defRPr sz="5732"/>
            </a:lvl1pPr>
            <a:lvl2pPr marL="1637965" indent="0">
              <a:buNone/>
              <a:defRPr sz="5016"/>
            </a:lvl2pPr>
            <a:lvl3pPr marL="3275929" indent="0">
              <a:buNone/>
              <a:defRPr sz="4299"/>
            </a:lvl3pPr>
            <a:lvl4pPr marL="4913894" indent="0">
              <a:buNone/>
              <a:defRPr sz="3583"/>
            </a:lvl4pPr>
            <a:lvl5pPr marL="6551859" indent="0">
              <a:buNone/>
              <a:defRPr sz="3583"/>
            </a:lvl5pPr>
            <a:lvl6pPr marL="8189824" indent="0">
              <a:buNone/>
              <a:defRPr sz="3583"/>
            </a:lvl6pPr>
            <a:lvl7pPr marL="9827788" indent="0">
              <a:buNone/>
              <a:defRPr sz="3583"/>
            </a:lvl7pPr>
            <a:lvl8pPr marL="11465753" indent="0">
              <a:buNone/>
              <a:defRPr sz="3583"/>
            </a:lvl8pPr>
            <a:lvl9pPr marL="13103718" indent="0">
              <a:buNone/>
              <a:defRPr sz="358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876-DF7D-4E4E-93C8-5193AF794BB1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2E0-E9BE-43C5-A8AB-6AAD7D33AD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222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2399982"/>
            <a:ext cx="10565840" cy="8399939"/>
          </a:xfrm>
        </p:spPr>
        <p:txBody>
          <a:bodyPr anchor="b"/>
          <a:lstStyle>
            <a:lvl1pPr>
              <a:defRPr sz="11464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27118" y="5183304"/>
            <a:ext cx="16584573" cy="25583147"/>
          </a:xfrm>
        </p:spPr>
        <p:txBody>
          <a:bodyPr anchor="t"/>
          <a:lstStyle>
            <a:lvl1pPr marL="0" indent="0">
              <a:buNone/>
              <a:defRPr sz="11464"/>
            </a:lvl1pPr>
            <a:lvl2pPr marL="1637965" indent="0">
              <a:buNone/>
              <a:defRPr sz="10031"/>
            </a:lvl2pPr>
            <a:lvl3pPr marL="3275929" indent="0">
              <a:buNone/>
              <a:defRPr sz="8598"/>
            </a:lvl3pPr>
            <a:lvl4pPr marL="4913894" indent="0">
              <a:buNone/>
              <a:defRPr sz="7165"/>
            </a:lvl4pPr>
            <a:lvl5pPr marL="6551859" indent="0">
              <a:buNone/>
              <a:defRPr sz="7165"/>
            </a:lvl5pPr>
            <a:lvl6pPr marL="8189824" indent="0">
              <a:buNone/>
              <a:defRPr sz="7165"/>
            </a:lvl6pPr>
            <a:lvl7pPr marL="9827788" indent="0">
              <a:buNone/>
              <a:defRPr sz="7165"/>
            </a:lvl7pPr>
            <a:lvl8pPr marL="11465753" indent="0">
              <a:buNone/>
              <a:defRPr sz="7165"/>
            </a:lvl8pPr>
            <a:lvl9pPr marL="13103718" indent="0">
              <a:buNone/>
              <a:defRPr sz="716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6493" y="10799922"/>
            <a:ext cx="10565840" cy="20008190"/>
          </a:xfrm>
        </p:spPr>
        <p:txBody>
          <a:bodyPr/>
          <a:lstStyle>
            <a:lvl1pPr marL="0" indent="0">
              <a:buNone/>
              <a:defRPr sz="5732"/>
            </a:lvl1pPr>
            <a:lvl2pPr marL="1637965" indent="0">
              <a:buNone/>
              <a:defRPr sz="5016"/>
            </a:lvl2pPr>
            <a:lvl3pPr marL="3275929" indent="0">
              <a:buNone/>
              <a:defRPr sz="4299"/>
            </a:lvl3pPr>
            <a:lvl4pPr marL="4913894" indent="0">
              <a:buNone/>
              <a:defRPr sz="3583"/>
            </a:lvl4pPr>
            <a:lvl5pPr marL="6551859" indent="0">
              <a:buNone/>
              <a:defRPr sz="3583"/>
            </a:lvl5pPr>
            <a:lvl6pPr marL="8189824" indent="0">
              <a:buNone/>
              <a:defRPr sz="3583"/>
            </a:lvl6pPr>
            <a:lvl7pPr marL="9827788" indent="0">
              <a:buNone/>
              <a:defRPr sz="3583"/>
            </a:lvl7pPr>
            <a:lvl8pPr marL="11465753" indent="0">
              <a:buNone/>
              <a:defRPr sz="3583"/>
            </a:lvl8pPr>
            <a:lvl9pPr marL="13103718" indent="0">
              <a:buNone/>
              <a:defRPr sz="358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876-DF7D-4E4E-93C8-5193AF794BB1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2E0-E9BE-43C5-A8AB-6AAD7D33AD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22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2226" y="1916661"/>
            <a:ext cx="2825519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2226" y="9583264"/>
            <a:ext cx="2825519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52226" y="33366432"/>
            <a:ext cx="7370921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A2876-DF7D-4E4E-93C8-5193AF794BB1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51634" y="33366432"/>
            <a:ext cx="1105638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36503" y="33366432"/>
            <a:ext cx="7370921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6D82E0-E9BE-43C5-A8AB-6AAD7D33AD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733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3275929" rtl="0" eaLnBrk="1" latinLnBrk="0" hangingPunct="1">
        <a:lnSpc>
          <a:spcPct val="90000"/>
        </a:lnSpc>
        <a:spcBef>
          <a:spcPct val="0"/>
        </a:spcBef>
        <a:buNone/>
        <a:defRPr sz="157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8982" indent="-818982" algn="l" defTabSz="3275929" rtl="0" eaLnBrk="1" latinLnBrk="0" hangingPunct="1">
        <a:lnSpc>
          <a:spcPct val="90000"/>
        </a:lnSpc>
        <a:spcBef>
          <a:spcPts val="3583"/>
        </a:spcBef>
        <a:buFont typeface="Arial" panose="020B0604020202020204" pitchFamily="34" charset="0"/>
        <a:buChar char="•"/>
        <a:defRPr sz="10031" kern="1200">
          <a:solidFill>
            <a:schemeClr val="tx1"/>
          </a:solidFill>
          <a:latin typeface="+mn-lt"/>
          <a:ea typeface="+mn-ea"/>
          <a:cs typeface="+mn-cs"/>
        </a:defRPr>
      </a:lvl1pPr>
      <a:lvl2pPr marL="2456947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8598" kern="1200">
          <a:solidFill>
            <a:schemeClr val="tx1"/>
          </a:solidFill>
          <a:latin typeface="+mn-lt"/>
          <a:ea typeface="+mn-ea"/>
          <a:cs typeface="+mn-cs"/>
        </a:defRPr>
      </a:lvl2pPr>
      <a:lvl3pPr marL="4094912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7165" kern="1200">
          <a:solidFill>
            <a:schemeClr val="tx1"/>
          </a:solidFill>
          <a:latin typeface="+mn-lt"/>
          <a:ea typeface="+mn-ea"/>
          <a:cs typeface="+mn-cs"/>
        </a:defRPr>
      </a:lvl3pPr>
      <a:lvl4pPr marL="5732877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4pPr>
      <a:lvl5pPr marL="7370841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5pPr>
      <a:lvl6pPr marL="9008806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6pPr>
      <a:lvl7pPr marL="10646771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7pPr>
      <a:lvl8pPr marL="12284735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8pPr>
      <a:lvl9pPr marL="13922700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1pPr>
      <a:lvl2pPr marL="1637965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2pPr>
      <a:lvl3pPr marL="3275929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3pPr>
      <a:lvl4pPr marL="4913894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4pPr>
      <a:lvl5pPr marL="6551859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5pPr>
      <a:lvl6pPr marL="8189824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6pPr>
      <a:lvl7pPr marL="9827788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7pPr>
      <a:lvl8pPr marL="11465753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8pPr>
      <a:lvl9pPr marL="13103718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78620E56-4FF7-4141-E832-32614CB20715}"/>
              </a:ext>
            </a:extLst>
          </p:cNvPr>
          <p:cNvSpPr/>
          <p:nvPr/>
        </p:nvSpPr>
        <p:spPr>
          <a:xfrm>
            <a:off x="12360268" y="5841886"/>
            <a:ext cx="8039131" cy="15612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200" dirty="0">
                <a:solidFill>
                  <a:schemeClr val="tx1"/>
                </a:solidFill>
              </a:rPr>
              <a:t>符合解除处分条件的学生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016E6E7-947D-7830-60C1-2B3C143AAFBB}"/>
              </a:ext>
            </a:extLst>
          </p:cNvPr>
          <p:cNvSpPr/>
          <p:nvPr/>
        </p:nvSpPr>
        <p:spPr>
          <a:xfrm>
            <a:off x="1451126" y="8824521"/>
            <a:ext cx="14311204" cy="27030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200" dirty="0">
                <a:solidFill>
                  <a:schemeClr val="tx1"/>
                </a:solidFill>
              </a:rPr>
              <a:t>受警告、严重警告处分的，从处分决定书送达之日起至少经过</a:t>
            </a:r>
            <a:r>
              <a:rPr lang="en-US" altLang="zh-CN" sz="4200" dirty="0">
                <a:solidFill>
                  <a:schemeClr val="tx1"/>
                </a:solidFill>
              </a:rPr>
              <a:t>6</a:t>
            </a:r>
            <a:r>
              <a:rPr lang="zh-CN" altLang="en-US" sz="4200" dirty="0">
                <a:solidFill>
                  <a:schemeClr val="tx1"/>
                </a:solidFill>
              </a:rPr>
              <a:t>个月的考核，同时需要参加</a:t>
            </a:r>
            <a:r>
              <a:rPr lang="en-US" altLang="zh-CN" sz="4200" dirty="0">
                <a:solidFill>
                  <a:schemeClr val="tx1"/>
                </a:solidFill>
              </a:rPr>
              <a:t>30</a:t>
            </a:r>
            <a:r>
              <a:rPr lang="zh-CN" altLang="en-US" sz="4200" dirty="0">
                <a:solidFill>
                  <a:schemeClr val="tx1"/>
                </a:solidFill>
              </a:rPr>
              <a:t>个小时以上教务处组织的公益劳动、志愿服务等活动</a:t>
            </a:r>
          </a:p>
        </p:txBody>
      </p:sp>
      <p:cxnSp>
        <p:nvCxnSpPr>
          <p:cNvPr id="11" name="连接符: 肘形 10">
            <a:extLst>
              <a:ext uri="{FF2B5EF4-FFF2-40B4-BE49-F238E27FC236}">
                <a16:creationId xmlns:a16="http://schemas.microsoft.com/office/drawing/2014/main" id="{BFF79B77-0F61-C571-7E59-63D056946E6C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 rot="5400000">
            <a:off x="11782575" y="4227262"/>
            <a:ext cx="1421412" cy="7773106"/>
          </a:xfrm>
          <a:prstGeom prst="bentConnector3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连接符: 肘形 14">
            <a:extLst>
              <a:ext uri="{FF2B5EF4-FFF2-40B4-BE49-F238E27FC236}">
                <a16:creationId xmlns:a16="http://schemas.microsoft.com/office/drawing/2014/main" id="{EF0241C3-9ACA-F7FE-1B2D-1379D1DCA992}"/>
              </a:ext>
            </a:extLst>
          </p:cNvPr>
          <p:cNvCxnSpPr>
            <a:cxnSpLocks/>
            <a:stCxn id="6" idx="2"/>
            <a:endCxn id="16" idx="0"/>
          </p:cNvCxnSpPr>
          <p:nvPr/>
        </p:nvCxnSpPr>
        <p:spPr>
          <a:xfrm rot="16200000" flipH="1">
            <a:off x="19612007" y="4170947"/>
            <a:ext cx="1421409" cy="7885731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矩形 15">
            <a:extLst>
              <a:ext uri="{FF2B5EF4-FFF2-40B4-BE49-F238E27FC236}">
                <a16:creationId xmlns:a16="http://schemas.microsoft.com/office/drawing/2014/main" id="{D1E4BF72-1F10-8337-F70D-749424042AAA}"/>
              </a:ext>
            </a:extLst>
          </p:cNvPr>
          <p:cNvSpPr/>
          <p:nvPr/>
        </p:nvSpPr>
        <p:spPr>
          <a:xfrm>
            <a:off x="17119672" y="8824524"/>
            <a:ext cx="14291791" cy="27030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4725" dirty="0">
              <a:solidFill>
                <a:schemeClr val="tx1"/>
              </a:solidFill>
            </a:endParaRPr>
          </a:p>
          <a:p>
            <a:pPr algn="ctr"/>
            <a:r>
              <a:rPr lang="zh-CN" altLang="en-US" sz="4200" dirty="0">
                <a:solidFill>
                  <a:schemeClr val="tx1"/>
                </a:solidFill>
              </a:rPr>
              <a:t>受记过处分、留校察看处分的，从处分决定书送达之日起至少经过</a:t>
            </a:r>
            <a:r>
              <a:rPr lang="en-US" altLang="zh-CN" sz="4200" dirty="0">
                <a:solidFill>
                  <a:schemeClr val="tx1"/>
                </a:solidFill>
              </a:rPr>
              <a:t>12</a:t>
            </a:r>
            <a:r>
              <a:rPr lang="zh-CN" altLang="en-US" sz="4200" dirty="0">
                <a:solidFill>
                  <a:schemeClr val="tx1"/>
                </a:solidFill>
              </a:rPr>
              <a:t>个月的考核，同时需要参加</a:t>
            </a:r>
            <a:r>
              <a:rPr lang="en-US" altLang="zh-CN" sz="4200" dirty="0">
                <a:solidFill>
                  <a:schemeClr val="tx1"/>
                </a:solidFill>
              </a:rPr>
              <a:t>60</a:t>
            </a:r>
            <a:r>
              <a:rPr lang="zh-CN" altLang="en-US" sz="4200" dirty="0">
                <a:solidFill>
                  <a:schemeClr val="tx1"/>
                </a:solidFill>
              </a:rPr>
              <a:t>个小时以上教务处组织的公益劳动、志愿服务等活动</a:t>
            </a:r>
          </a:p>
          <a:p>
            <a:pPr algn="ctr"/>
            <a:endParaRPr lang="zh-CN" altLang="en-US" sz="4725" dirty="0"/>
          </a:p>
        </p:txBody>
      </p:sp>
      <p:cxnSp>
        <p:nvCxnSpPr>
          <p:cNvPr id="26" name="连接符: 肘形 25">
            <a:extLst>
              <a:ext uri="{FF2B5EF4-FFF2-40B4-BE49-F238E27FC236}">
                <a16:creationId xmlns:a16="http://schemas.microsoft.com/office/drawing/2014/main" id="{0AEBA308-FB7B-A1E4-CA81-1BCF693B32F3}"/>
              </a:ext>
            </a:extLst>
          </p:cNvPr>
          <p:cNvCxnSpPr>
            <a:cxnSpLocks/>
            <a:stCxn id="9" idx="2"/>
            <a:endCxn id="33" idx="0"/>
          </p:cNvCxnSpPr>
          <p:nvPr/>
        </p:nvCxnSpPr>
        <p:spPr>
          <a:xfrm rot="16200000" flipH="1">
            <a:off x="11669779" y="8464492"/>
            <a:ext cx="1647034" cy="7773105"/>
          </a:xfrm>
          <a:prstGeom prst="bentConnector3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连接符: 肘形 27">
            <a:extLst>
              <a:ext uri="{FF2B5EF4-FFF2-40B4-BE49-F238E27FC236}">
                <a16:creationId xmlns:a16="http://schemas.microsoft.com/office/drawing/2014/main" id="{4B0AFD6B-522E-1863-E65F-5C370DB3301A}"/>
              </a:ext>
            </a:extLst>
          </p:cNvPr>
          <p:cNvCxnSpPr>
            <a:cxnSpLocks/>
            <a:stCxn id="16" idx="2"/>
            <a:endCxn id="33" idx="0"/>
          </p:cNvCxnSpPr>
          <p:nvPr/>
        </p:nvCxnSpPr>
        <p:spPr>
          <a:xfrm rot="5400000">
            <a:off x="19499182" y="8408180"/>
            <a:ext cx="1647037" cy="7885729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菱形 32">
            <a:extLst>
              <a:ext uri="{FF2B5EF4-FFF2-40B4-BE49-F238E27FC236}">
                <a16:creationId xmlns:a16="http://schemas.microsoft.com/office/drawing/2014/main" id="{CCE03D0B-40BA-20C3-E6BD-F944AC2990EA}"/>
              </a:ext>
            </a:extLst>
          </p:cNvPr>
          <p:cNvSpPr/>
          <p:nvPr/>
        </p:nvSpPr>
        <p:spPr>
          <a:xfrm>
            <a:off x="9657511" y="13174565"/>
            <a:ext cx="13444671" cy="5588185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200" dirty="0">
              <a:solidFill>
                <a:schemeClr val="tx1"/>
              </a:solidFill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C23366A3-AFD1-94F2-A883-6A893DD418D7}"/>
              </a:ext>
            </a:extLst>
          </p:cNvPr>
          <p:cNvSpPr txBox="1"/>
          <p:nvPr/>
        </p:nvSpPr>
        <p:spPr>
          <a:xfrm>
            <a:off x="9657511" y="14737087"/>
            <a:ext cx="134446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200" dirty="0"/>
              <a:t>向所在学院教务办提出申请，</a:t>
            </a:r>
            <a:endParaRPr lang="en-US" altLang="zh-CN" sz="4200" dirty="0"/>
          </a:p>
          <a:p>
            <a:pPr algn="ctr"/>
            <a:r>
              <a:rPr lang="zh-CN" altLang="en-US" sz="4200" dirty="0"/>
              <a:t>填写</a:t>
            </a:r>
            <a:r>
              <a:rPr lang="en-US" altLang="zh-CN" sz="4200" dirty="0"/>
              <a:t>《</a:t>
            </a:r>
            <a:r>
              <a:rPr lang="zh-CN" altLang="en-US" sz="4200" dirty="0"/>
              <a:t>南昌大学学生纪律处分解除审批表</a:t>
            </a:r>
            <a:r>
              <a:rPr lang="en-US" altLang="zh-CN" sz="4200" dirty="0"/>
              <a:t>》</a:t>
            </a:r>
            <a:r>
              <a:rPr lang="zh-CN" altLang="en-US" sz="4200" dirty="0"/>
              <a:t>，</a:t>
            </a:r>
            <a:endParaRPr lang="en-US" altLang="zh-CN" sz="4200" dirty="0"/>
          </a:p>
          <a:p>
            <a:pPr algn="ctr"/>
            <a:r>
              <a:rPr lang="zh-CN" altLang="en-US" sz="4200" dirty="0"/>
              <a:t>学院在五个工作日之内决定是否受理</a:t>
            </a:r>
          </a:p>
          <a:p>
            <a:endParaRPr lang="zh-CN" altLang="en-US" sz="4200" dirty="0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709D6AC2-533A-4439-25E4-296E0E913C79}"/>
              </a:ext>
            </a:extLst>
          </p:cNvPr>
          <p:cNvSpPr/>
          <p:nvPr/>
        </p:nvSpPr>
        <p:spPr>
          <a:xfrm>
            <a:off x="24686644" y="15304553"/>
            <a:ext cx="7203906" cy="13282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200" dirty="0">
                <a:solidFill>
                  <a:schemeClr val="tx1"/>
                </a:solidFill>
              </a:rPr>
              <a:t>学院教务办告知申请人缘由</a:t>
            </a: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0E49C41A-D788-71F7-A0F2-B78401EB692E}"/>
              </a:ext>
            </a:extLst>
          </p:cNvPr>
          <p:cNvSpPr/>
          <p:nvPr/>
        </p:nvSpPr>
        <p:spPr>
          <a:xfrm>
            <a:off x="10148670" y="19960957"/>
            <a:ext cx="12462346" cy="55743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200" dirty="0">
                <a:solidFill>
                  <a:schemeClr val="tx1"/>
                </a:solidFill>
              </a:rPr>
              <a:t>应准备的材料：</a:t>
            </a:r>
            <a:endParaRPr lang="en-US" altLang="zh-CN" sz="4200" dirty="0">
              <a:solidFill>
                <a:schemeClr val="tx1"/>
              </a:solidFill>
            </a:endParaRPr>
          </a:p>
          <a:p>
            <a:r>
              <a:rPr lang="en-US" altLang="zh-CN" sz="4200" dirty="0">
                <a:solidFill>
                  <a:schemeClr val="tx1"/>
                </a:solidFill>
              </a:rPr>
              <a:t>1</a:t>
            </a:r>
            <a:r>
              <a:rPr lang="zh-CN" altLang="en-US" sz="4200" dirty="0">
                <a:solidFill>
                  <a:schemeClr val="tx1"/>
                </a:solidFill>
              </a:rPr>
              <a:t>、学生的</a:t>
            </a:r>
            <a:r>
              <a:rPr lang="zh-CN" altLang="en-US" sz="4200">
                <a:solidFill>
                  <a:schemeClr val="tx1"/>
                </a:solidFill>
              </a:rPr>
              <a:t>书面申请；</a:t>
            </a:r>
            <a:endParaRPr lang="en-US" altLang="zh-CN" sz="4200" dirty="0">
              <a:solidFill>
                <a:schemeClr val="tx1"/>
              </a:solidFill>
            </a:endParaRPr>
          </a:p>
          <a:p>
            <a:r>
              <a:rPr lang="en-US" altLang="zh-CN" sz="4200" dirty="0">
                <a:solidFill>
                  <a:schemeClr val="tx1"/>
                </a:solidFill>
              </a:rPr>
              <a:t>2</a:t>
            </a:r>
            <a:r>
              <a:rPr lang="zh-CN" altLang="en-US" sz="4200" dirty="0">
                <a:solidFill>
                  <a:schemeClr val="tx1"/>
                </a:solidFill>
              </a:rPr>
              <a:t>、考核期内思想汇报材料；</a:t>
            </a:r>
            <a:endParaRPr lang="en-US" altLang="zh-CN" sz="4200" dirty="0">
              <a:solidFill>
                <a:schemeClr val="tx1"/>
              </a:solidFill>
            </a:endParaRPr>
          </a:p>
          <a:p>
            <a:r>
              <a:rPr lang="en-US" altLang="zh-CN" sz="4200" dirty="0">
                <a:solidFill>
                  <a:schemeClr val="tx1"/>
                </a:solidFill>
              </a:rPr>
              <a:t>3</a:t>
            </a:r>
            <a:r>
              <a:rPr lang="zh-CN" altLang="en-US" sz="4200" dirty="0">
                <a:solidFill>
                  <a:schemeClr val="tx1"/>
                </a:solidFill>
              </a:rPr>
              <a:t>、</a:t>
            </a:r>
            <a:r>
              <a:rPr lang="en-US" altLang="zh-CN" sz="4200" dirty="0">
                <a:solidFill>
                  <a:schemeClr val="tx1"/>
                </a:solidFill>
              </a:rPr>
              <a:t>《</a:t>
            </a:r>
            <a:r>
              <a:rPr lang="zh-CN" altLang="en-US" sz="4200" dirty="0">
                <a:solidFill>
                  <a:schemeClr val="tx1"/>
                </a:solidFill>
              </a:rPr>
              <a:t>南昌大学学生纪律处分解除审批表</a:t>
            </a:r>
            <a:r>
              <a:rPr lang="en-US" altLang="zh-CN" sz="4200" dirty="0">
                <a:solidFill>
                  <a:schemeClr val="tx1"/>
                </a:solidFill>
              </a:rPr>
              <a:t>》</a:t>
            </a:r>
            <a:r>
              <a:rPr lang="zh-CN" altLang="en-US" sz="4200" dirty="0">
                <a:solidFill>
                  <a:schemeClr val="tx1"/>
                </a:solidFill>
              </a:rPr>
              <a:t>；</a:t>
            </a:r>
            <a:endParaRPr lang="en-US" altLang="zh-CN" sz="4200" dirty="0">
              <a:solidFill>
                <a:schemeClr val="tx1"/>
              </a:solidFill>
            </a:endParaRPr>
          </a:p>
          <a:p>
            <a:r>
              <a:rPr lang="en-US" altLang="zh-CN" sz="4200" dirty="0">
                <a:solidFill>
                  <a:schemeClr val="tx1"/>
                </a:solidFill>
              </a:rPr>
              <a:t>4</a:t>
            </a:r>
            <a:r>
              <a:rPr lang="zh-CN" altLang="en-US" sz="4200" dirty="0">
                <a:solidFill>
                  <a:schemeClr val="tx1"/>
                </a:solidFill>
              </a:rPr>
              <a:t>、原纪律处分文件复印件。</a:t>
            </a:r>
          </a:p>
        </p:txBody>
      </p:sp>
      <p:cxnSp>
        <p:nvCxnSpPr>
          <p:cNvPr id="72" name="连接符: 肘形 71">
            <a:extLst>
              <a:ext uri="{FF2B5EF4-FFF2-40B4-BE49-F238E27FC236}">
                <a16:creationId xmlns:a16="http://schemas.microsoft.com/office/drawing/2014/main" id="{59684C12-A80D-61FB-5A6B-3679F7337E89}"/>
              </a:ext>
            </a:extLst>
          </p:cNvPr>
          <p:cNvCxnSpPr>
            <a:cxnSpLocks/>
            <a:endCxn id="43" idx="1"/>
          </p:cNvCxnSpPr>
          <p:nvPr/>
        </p:nvCxnSpPr>
        <p:spPr>
          <a:xfrm flipV="1">
            <a:off x="23102182" y="15968655"/>
            <a:ext cx="1584462" cy="5"/>
          </a:xfrm>
          <a:prstGeom prst="bentConnector3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连接符: 肘形 86">
            <a:extLst>
              <a:ext uri="{FF2B5EF4-FFF2-40B4-BE49-F238E27FC236}">
                <a16:creationId xmlns:a16="http://schemas.microsoft.com/office/drawing/2014/main" id="{81F796DD-0CB8-2762-6011-95DA3CF2D501}"/>
              </a:ext>
            </a:extLst>
          </p:cNvPr>
          <p:cNvCxnSpPr>
            <a:cxnSpLocks/>
            <a:stCxn id="52" idx="2"/>
          </p:cNvCxnSpPr>
          <p:nvPr/>
        </p:nvCxnSpPr>
        <p:spPr>
          <a:xfrm rot="5400000">
            <a:off x="15884528" y="26030593"/>
            <a:ext cx="990620" cy="10"/>
          </a:xfrm>
          <a:prstGeom prst="bentConnector3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矩形 88">
            <a:extLst>
              <a:ext uri="{FF2B5EF4-FFF2-40B4-BE49-F238E27FC236}">
                <a16:creationId xmlns:a16="http://schemas.microsoft.com/office/drawing/2014/main" id="{94300EFB-1474-99FE-B959-9C69547E05BC}"/>
              </a:ext>
            </a:extLst>
          </p:cNvPr>
          <p:cNvSpPr/>
          <p:nvPr/>
        </p:nvSpPr>
        <p:spPr>
          <a:xfrm>
            <a:off x="10148653" y="26525894"/>
            <a:ext cx="12462346" cy="11982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200" dirty="0">
                <a:solidFill>
                  <a:schemeClr val="tx1"/>
                </a:solidFill>
              </a:rPr>
              <a:t>将材料上报至教务处学籍科</a:t>
            </a:r>
          </a:p>
        </p:txBody>
      </p:sp>
      <p:sp>
        <p:nvSpPr>
          <p:cNvPr id="90" name="矩形 89">
            <a:extLst>
              <a:ext uri="{FF2B5EF4-FFF2-40B4-BE49-F238E27FC236}">
                <a16:creationId xmlns:a16="http://schemas.microsoft.com/office/drawing/2014/main" id="{60BE34D2-4A20-F0D2-7B45-784ED00FD9AF}"/>
              </a:ext>
            </a:extLst>
          </p:cNvPr>
          <p:cNvSpPr/>
          <p:nvPr/>
        </p:nvSpPr>
        <p:spPr>
          <a:xfrm>
            <a:off x="10148645" y="28915628"/>
            <a:ext cx="12462346" cy="1661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200" dirty="0">
                <a:solidFill>
                  <a:schemeClr val="tx1"/>
                </a:solidFill>
              </a:rPr>
              <a:t>教务处进行审定后，报请分管校领导审批</a:t>
            </a:r>
          </a:p>
        </p:txBody>
      </p:sp>
      <p:sp>
        <p:nvSpPr>
          <p:cNvPr id="91" name="矩形 90">
            <a:extLst>
              <a:ext uri="{FF2B5EF4-FFF2-40B4-BE49-F238E27FC236}">
                <a16:creationId xmlns:a16="http://schemas.microsoft.com/office/drawing/2014/main" id="{8E2B1A5A-EA25-704E-46B9-94D9EBDB9717}"/>
              </a:ext>
            </a:extLst>
          </p:cNvPr>
          <p:cNvSpPr/>
          <p:nvPr/>
        </p:nvSpPr>
        <p:spPr>
          <a:xfrm>
            <a:off x="10148643" y="31508757"/>
            <a:ext cx="12462346" cy="11982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200" dirty="0">
                <a:solidFill>
                  <a:schemeClr val="tx1"/>
                </a:solidFill>
              </a:rPr>
              <a:t>学校制作解除处分决定书</a:t>
            </a:r>
          </a:p>
        </p:txBody>
      </p:sp>
      <p:cxnSp>
        <p:nvCxnSpPr>
          <p:cNvPr id="92" name="连接符: 肘形 91">
            <a:extLst>
              <a:ext uri="{FF2B5EF4-FFF2-40B4-BE49-F238E27FC236}">
                <a16:creationId xmlns:a16="http://schemas.microsoft.com/office/drawing/2014/main" id="{FA442AC9-D396-6BB2-4EDB-9C12BEAC8BAB}"/>
              </a:ext>
            </a:extLst>
          </p:cNvPr>
          <p:cNvCxnSpPr>
            <a:cxnSpLocks/>
          </p:cNvCxnSpPr>
          <p:nvPr/>
        </p:nvCxnSpPr>
        <p:spPr>
          <a:xfrm rot="16200000" flipH="1">
            <a:off x="15780717" y="28323220"/>
            <a:ext cx="1198215" cy="3"/>
          </a:xfrm>
          <a:prstGeom prst="bentConnector3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连接符: 肘形 92">
            <a:extLst>
              <a:ext uri="{FF2B5EF4-FFF2-40B4-BE49-F238E27FC236}">
                <a16:creationId xmlns:a16="http://schemas.microsoft.com/office/drawing/2014/main" id="{D65C8199-A530-28A0-0637-4EA162749F9E}"/>
              </a:ext>
            </a:extLst>
          </p:cNvPr>
          <p:cNvCxnSpPr>
            <a:cxnSpLocks/>
            <a:stCxn id="90" idx="2"/>
          </p:cNvCxnSpPr>
          <p:nvPr/>
        </p:nvCxnSpPr>
        <p:spPr>
          <a:xfrm rot="5400000">
            <a:off x="15913784" y="31042730"/>
            <a:ext cx="932074" cy="3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文本框 98">
            <a:extLst>
              <a:ext uri="{FF2B5EF4-FFF2-40B4-BE49-F238E27FC236}">
                <a16:creationId xmlns:a16="http://schemas.microsoft.com/office/drawing/2014/main" id="{68ACA4F6-C753-E067-CAE2-713434F9B9A6}"/>
              </a:ext>
            </a:extLst>
          </p:cNvPr>
          <p:cNvSpPr txBox="1"/>
          <p:nvPr/>
        </p:nvSpPr>
        <p:spPr>
          <a:xfrm>
            <a:off x="15282406" y="18844634"/>
            <a:ext cx="9598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200" dirty="0"/>
              <a:t>是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41F19F5-F756-BF2F-B50E-CE8C1A10D1BA}"/>
              </a:ext>
            </a:extLst>
          </p:cNvPr>
          <p:cNvSpPr txBox="1"/>
          <p:nvPr/>
        </p:nvSpPr>
        <p:spPr>
          <a:xfrm>
            <a:off x="10148643" y="2822438"/>
            <a:ext cx="12825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/>
              <a:t>学生考试违纪解除处分流程图</a:t>
            </a:r>
          </a:p>
        </p:txBody>
      </p:sp>
      <p:cxnSp>
        <p:nvCxnSpPr>
          <p:cNvPr id="17" name="连接符: 肘形 16">
            <a:extLst>
              <a:ext uri="{FF2B5EF4-FFF2-40B4-BE49-F238E27FC236}">
                <a16:creationId xmlns:a16="http://schemas.microsoft.com/office/drawing/2014/main" id="{2BB7AFD0-1CE0-0721-4B0B-67797F91D2A7}"/>
              </a:ext>
            </a:extLst>
          </p:cNvPr>
          <p:cNvCxnSpPr>
            <a:cxnSpLocks/>
            <a:stCxn id="33" idx="2"/>
            <a:endCxn id="52" idx="0"/>
          </p:cNvCxnSpPr>
          <p:nvPr/>
        </p:nvCxnSpPr>
        <p:spPr>
          <a:xfrm rot="5400000">
            <a:off x="15780742" y="19361851"/>
            <a:ext cx="1198207" cy="4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55426AE5-0D35-1877-5651-19C43E61F50D}"/>
              </a:ext>
            </a:extLst>
          </p:cNvPr>
          <p:cNvSpPr txBox="1"/>
          <p:nvPr/>
        </p:nvSpPr>
        <p:spPr>
          <a:xfrm>
            <a:off x="23414487" y="15117198"/>
            <a:ext cx="9598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200" dirty="0"/>
              <a:t>否</a:t>
            </a:r>
          </a:p>
        </p:txBody>
      </p:sp>
    </p:spTree>
    <p:extLst>
      <p:ext uri="{BB962C8B-B14F-4D97-AF65-F5344CB8AC3E}">
        <p14:creationId xmlns:p14="http://schemas.microsoft.com/office/powerpoint/2010/main" val="2284866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主题​​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191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Peng Li</dc:creator>
  <cp:lastModifiedBy>罗亚丹</cp:lastModifiedBy>
  <cp:revision>10</cp:revision>
  <cp:lastPrinted>2024-03-04T02:44:59Z</cp:lastPrinted>
  <dcterms:created xsi:type="dcterms:W3CDTF">2024-03-01T02:38:59Z</dcterms:created>
  <dcterms:modified xsi:type="dcterms:W3CDTF">2024-03-04T02:46:18Z</dcterms:modified>
</cp:coreProperties>
</file>